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81" r:id="rId3"/>
    <p:sldId id="257" r:id="rId4"/>
    <p:sldId id="258" r:id="rId5"/>
    <p:sldId id="260" r:id="rId6"/>
    <p:sldId id="261" r:id="rId7"/>
    <p:sldId id="271" r:id="rId8"/>
    <p:sldId id="265" r:id="rId9"/>
    <p:sldId id="279" r:id="rId10"/>
    <p:sldId id="268" r:id="rId11"/>
    <p:sldId id="275" r:id="rId12"/>
    <p:sldId id="277" r:id="rId13"/>
    <p:sldId id="276" r:id="rId14"/>
    <p:sldId id="264" r:id="rId15"/>
    <p:sldId id="272" r:id="rId16"/>
    <p:sldId id="278" r:id="rId17"/>
    <p:sldId id="280" r:id="rId18"/>
    <p:sldId id="267" r:id="rId19"/>
    <p:sldId id="270" r:id="rId20"/>
    <p:sldId id="282" r:id="rId21"/>
  </p:sldIdLst>
  <p:sldSz cx="9144000" cy="6858000" type="screen4x3"/>
  <p:notesSz cx="7005638" cy="92884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24"/>
  </p:normalViewPr>
  <p:slideViewPr>
    <p:cSldViewPr>
      <p:cViewPr varScale="1">
        <p:scale>
          <a:sx n="90" d="100"/>
          <a:sy n="90" d="100"/>
        </p:scale>
        <p:origin x="1744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776" cy="464423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8241" y="0"/>
            <a:ext cx="3035776" cy="464423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>
              <a:defRPr sz="1200"/>
            </a:lvl1pPr>
          </a:lstStyle>
          <a:p>
            <a:fld id="{832D1EB2-A913-436E-A254-38DF573EDADE}" type="datetimeFigureOut">
              <a:rPr lang="en-US" smtClean="0"/>
              <a:t>9/16/22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5025" cy="3482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04" tIns="46552" rIns="93104" bIns="4655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564" y="4412020"/>
            <a:ext cx="5604510" cy="4179808"/>
          </a:xfrm>
          <a:prstGeom prst="rect">
            <a:avLst/>
          </a:prstGeom>
        </p:spPr>
        <p:txBody>
          <a:bodyPr vert="horz" lIns="93104" tIns="46552" rIns="93104" bIns="4655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2428"/>
            <a:ext cx="3035776" cy="464423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8241" y="8822428"/>
            <a:ext cx="3035776" cy="464423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>
              <a:defRPr sz="1200"/>
            </a:lvl1pPr>
          </a:lstStyle>
          <a:p>
            <a:fld id="{4E49BB73-E996-4B0C-B65B-BF6848FA7A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642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49BB73-E996-4B0C-B65B-BF6848FA7AA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43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49BB73-E996-4B0C-B65B-BF6848FA7AA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43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4724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8229600" cy="4983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36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650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7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4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867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6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522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5059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5059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4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248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6800"/>
            <a:ext cx="4040188" cy="7230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28800"/>
            <a:ext cx="4040188" cy="4343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66800"/>
            <a:ext cx="4041775" cy="7230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28800"/>
            <a:ext cx="4041775" cy="4343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BA7FAF3-5D35-43A7-B543-CB2904FDF85A}" type="datetimeFigureOut">
              <a:rPr lang="en-US" smtClean="0"/>
              <a:t>9/16/22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5517174-D9D5-4759-94CB-CB79FDCD05F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4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997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4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8807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031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800">
                <a:solidFill>
                  <a:schemeClr val="accent5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560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8381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498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457200" y="152400"/>
            <a:ext cx="8229600" cy="792162"/>
          </a:xfrm>
          <a:prstGeom prst="rect">
            <a:avLst/>
          </a:prstGeom>
        </p:spPr>
        <p:txBody>
          <a:bodyPr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65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6"/>
        </a:buClr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:\ACCOUNT SERVICE\GNESA\Phase II\Design Files\Stock Photos\Tablet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8674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86200" y="5166185"/>
            <a:ext cx="5020064" cy="1402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GNESA Log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159500"/>
            <a:ext cx="1790700" cy="546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127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371600"/>
            <a:ext cx="82296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7200" dirty="0">
                <a:solidFill>
                  <a:schemeClr val="accent5"/>
                </a:solidFill>
              </a:rPr>
              <a:t>What Can </a:t>
            </a:r>
            <a:r>
              <a:rPr lang="en-US" sz="7200" b="1" u="sng" dirty="0">
                <a:solidFill>
                  <a:schemeClr val="accent5"/>
                </a:solidFill>
              </a:rPr>
              <a:t>You</a:t>
            </a:r>
            <a:r>
              <a:rPr lang="en-US" sz="7200" dirty="0">
                <a:solidFill>
                  <a:schemeClr val="accent5"/>
                </a:solidFill>
              </a:rPr>
              <a:t> Do? </a:t>
            </a:r>
            <a:endParaRPr lang="en-US" sz="3600" dirty="0">
              <a:solidFill>
                <a:schemeClr val="accent5"/>
              </a:solidFill>
            </a:endParaRP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endParaRPr lang="en-US" sz="1800" dirty="0"/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600" dirty="0">
                <a:solidFill>
                  <a:schemeClr val="accent6"/>
                </a:solidFill>
              </a:rPr>
              <a:t>The Do’s and Don’ts</a:t>
            </a:r>
            <a:endParaRPr lang="en-US" dirty="0">
              <a:solidFill>
                <a:schemeClr val="accent6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59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Don’t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4419600" cy="45720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800" dirty="0">
                <a:solidFill>
                  <a:schemeClr val="accent6"/>
                </a:solidFill>
              </a:rPr>
              <a:t>Do not sext – including taking, sending, forwarding or posting any sexual photos of yourself or others.</a:t>
            </a:r>
          </a:p>
          <a:p>
            <a:pPr marL="0" lvl="0" indent="0">
              <a:buNone/>
            </a:pPr>
            <a:endParaRPr lang="en-US" sz="1800" b="1" dirty="0"/>
          </a:p>
          <a:p>
            <a:pPr marL="0" lvl="0" indent="0">
              <a:buNone/>
            </a:pPr>
            <a:r>
              <a:rPr lang="en-US" sz="2800" dirty="0">
                <a:solidFill>
                  <a:schemeClr val="accent5"/>
                </a:solidFill>
              </a:rPr>
              <a:t>What if it’s sent to me?</a:t>
            </a:r>
          </a:p>
          <a:p>
            <a:pPr lvl="0"/>
            <a:r>
              <a:rPr lang="en-US" sz="2400" dirty="0"/>
              <a:t>Don’t send, forward, or post any sexually explicit photos   you receive</a:t>
            </a:r>
          </a:p>
          <a:p>
            <a:pPr lvl="0"/>
            <a:r>
              <a:rPr lang="en-US" sz="2400" dirty="0"/>
              <a:t>Tell a trusted adult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  <a:p>
            <a:pPr lvl="0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 descr="Beautiful teen girl addicted to the smart phone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914400"/>
            <a:ext cx="3295650" cy="495238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239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retty woman is surprised by image on digital tablet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1256480"/>
            <a:ext cx="3898900" cy="560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Don’t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0" y="838200"/>
            <a:ext cx="6477000" cy="1905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chemeClr val="accent6"/>
                </a:solidFill>
              </a:rPr>
              <a:t>Do not use social media or mobile apps     to write sexual, derogatory, nasty, mean, untrue or any kind of negative message about anyone else.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0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86200" y="3276600"/>
            <a:ext cx="5029200" cy="2590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accent5"/>
                </a:solidFill>
              </a:rPr>
              <a:t>What if it’s happening to me?</a:t>
            </a:r>
          </a:p>
          <a:p>
            <a:r>
              <a:rPr lang="en-US" sz="2400" dirty="0"/>
              <a:t>Do not be embarrassed! </a:t>
            </a:r>
          </a:p>
          <a:p>
            <a:r>
              <a:rPr lang="en-US" sz="2400" dirty="0"/>
              <a:t>Immediately take what you see to a trusted adult –                                           do not try to handle it alone</a:t>
            </a:r>
            <a:endParaRPr lang="en-US" sz="2800" dirty="0"/>
          </a:p>
          <a:p>
            <a:endParaRPr lang="en-US" dirty="0"/>
          </a:p>
          <a:p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383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Don’t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7467600" cy="13716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800" dirty="0">
                <a:solidFill>
                  <a:schemeClr val="accent6"/>
                </a:solidFill>
              </a:rPr>
              <a:t>Do not call anyone names or derogatory terms –        do not or try to shame them based on rumors, perceived sexuality, or for any other reason.</a:t>
            </a:r>
            <a:endParaRPr lang="en-US" dirty="0"/>
          </a:p>
          <a:p>
            <a:pPr lvl="0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Being made to feel like an outcast royalty-free stock photo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77"/>
          <a:stretch/>
        </p:blipFill>
        <p:spPr bwMode="auto">
          <a:xfrm>
            <a:off x="526322" y="2438400"/>
            <a:ext cx="3994878" cy="403617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953000" y="2438400"/>
            <a:ext cx="40386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accent5"/>
                </a:solidFill>
              </a:rPr>
              <a:t>What if it happens to me?</a:t>
            </a:r>
          </a:p>
          <a:p>
            <a:r>
              <a:rPr lang="en-US" sz="2400" dirty="0"/>
              <a:t>Tell them to stop</a:t>
            </a:r>
          </a:p>
          <a:p>
            <a:r>
              <a:rPr lang="en-US" sz="2400" dirty="0"/>
              <a:t>Tell a trusted adult                if it continues</a:t>
            </a:r>
            <a:endParaRPr lang="en-US" sz="2800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564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:\ACCOUNT SERVICE\GNESA\Phase II\Design Files\Stock Photos\Secret Rumor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90" b="3503"/>
          <a:stretch/>
        </p:blipFill>
        <p:spPr bwMode="auto">
          <a:xfrm>
            <a:off x="3009900" y="2273813"/>
            <a:ext cx="6134100" cy="45841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Don’t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924" y="990600"/>
            <a:ext cx="7095876" cy="12832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>
                <a:solidFill>
                  <a:schemeClr val="accent6"/>
                </a:solidFill>
              </a:rPr>
              <a:t>Do not spread sexual rumors               about anyone.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0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2514600"/>
            <a:ext cx="4495800" cy="2590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>
                <a:solidFill>
                  <a:schemeClr val="accent5"/>
                </a:solidFill>
              </a:rPr>
              <a:t>Let the rumor stop with you.</a:t>
            </a:r>
          </a:p>
          <a:p>
            <a:r>
              <a:rPr lang="en-US" sz="2400" dirty="0"/>
              <a:t>Ask for help! Tell a trusted                              adult if a rumor is being                               spread about you                                                  or a classmate.</a:t>
            </a:r>
            <a:endParaRPr lang="en-US" sz="2800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425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Don’t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5257800" cy="49530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800" dirty="0">
                <a:solidFill>
                  <a:schemeClr val="accent6"/>
                </a:solidFill>
              </a:rPr>
              <a:t>Do not flirt with anyone forcefully and in a way that seems to make them uncomfortable.</a:t>
            </a:r>
          </a:p>
          <a:p>
            <a:pPr marL="0" lvl="0" indent="0">
              <a:buNone/>
            </a:pPr>
            <a:endParaRPr lang="en-US" sz="1600" dirty="0"/>
          </a:p>
          <a:p>
            <a:pPr marL="0" lvl="0" indent="0">
              <a:buNone/>
            </a:pPr>
            <a:r>
              <a:rPr lang="en-US" sz="2400" dirty="0">
                <a:solidFill>
                  <a:schemeClr val="accent5"/>
                </a:solidFill>
              </a:rPr>
              <a:t>What if it happens to me?</a:t>
            </a:r>
          </a:p>
          <a:p>
            <a:r>
              <a:rPr lang="en-US" sz="2400" dirty="0"/>
              <a:t>Tell the other person to stop and leave you alone</a:t>
            </a:r>
          </a:p>
          <a:p>
            <a:r>
              <a:rPr lang="en-US" sz="2400" dirty="0"/>
              <a:t>If they persist, tell a trusted adult</a:t>
            </a:r>
          </a:p>
          <a:p>
            <a:pPr marL="0" indent="0">
              <a:buNone/>
            </a:pPr>
            <a:endParaRPr lang="en-US" dirty="0"/>
          </a:p>
          <a:p>
            <a:pPr lvl="0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 descr="conflict and emotional stress in young couple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219200"/>
            <a:ext cx="3280986" cy="48006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049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Don’t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5257800" cy="49530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800" dirty="0">
                <a:solidFill>
                  <a:schemeClr val="accent6"/>
                </a:solidFill>
              </a:rPr>
              <a:t>Do not touch or grope anyone – keep your hands to yourself.</a:t>
            </a:r>
          </a:p>
          <a:p>
            <a:pPr marL="0" lvl="0" indent="0">
              <a:buNone/>
            </a:pPr>
            <a:endParaRPr lang="en-US" sz="1600" dirty="0"/>
          </a:p>
          <a:p>
            <a:pPr marL="0" lvl="0" indent="0">
              <a:buNone/>
            </a:pPr>
            <a:r>
              <a:rPr lang="en-US" sz="2400" dirty="0">
                <a:solidFill>
                  <a:schemeClr val="accent5"/>
                </a:solidFill>
              </a:rPr>
              <a:t>What if it happens to me?</a:t>
            </a:r>
          </a:p>
          <a:p>
            <a:r>
              <a:rPr lang="en-US" sz="2400" dirty="0"/>
              <a:t>Step away</a:t>
            </a:r>
          </a:p>
          <a:p>
            <a:r>
              <a:rPr lang="en-US" sz="2400" dirty="0"/>
              <a:t>Tell the other person to stop and           to leave you alone</a:t>
            </a:r>
          </a:p>
          <a:p>
            <a:r>
              <a:rPr lang="en-US" sz="2400" dirty="0"/>
              <a:t>If they persist, tell a trusted adult</a:t>
            </a:r>
          </a:p>
          <a:p>
            <a:pPr marL="0" indent="0">
              <a:buNone/>
            </a:pPr>
            <a:endParaRPr lang="en-US" dirty="0"/>
          </a:p>
          <a:p>
            <a:pPr lvl="0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170" name="Picture 2" descr="Angry Girlfriend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475" y="1144549"/>
            <a:ext cx="3286125" cy="495145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279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Don’t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5257800" cy="49530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800" dirty="0">
                <a:solidFill>
                  <a:schemeClr val="accent6"/>
                </a:solidFill>
              </a:rPr>
              <a:t>Do not make sexually suggestive comments to anyone.</a:t>
            </a:r>
          </a:p>
          <a:p>
            <a:pPr marL="0" lvl="0" indent="0">
              <a:buNone/>
            </a:pPr>
            <a:endParaRPr lang="en-US" sz="1600" dirty="0"/>
          </a:p>
          <a:p>
            <a:pPr marL="0" lvl="0" indent="0">
              <a:buNone/>
            </a:pPr>
            <a:r>
              <a:rPr lang="en-US" sz="2400" dirty="0">
                <a:solidFill>
                  <a:schemeClr val="accent5"/>
                </a:solidFill>
              </a:rPr>
              <a:t>What if it happens to me?</a:t>
            </a:r>
          </a:p>
          <a:p>
            <a:r>
              <a:rPr lang="en-US" sz="2400" dirty="0"/>
              <a:t>Walk away</a:t>
            </a:r>
          </a:p>
          <a:p>
            <a:r>
              <a:rPr lang="en-US" sz="2400" dirty="0"/>
              <a:t>Tell the other person to stop and           to leave you alone</a:t>
            </a:r>
          </a:p>
          <a:p>
            <a:r>
              <a:rPr lang="en-US" sz="2400" dirty="0"/>
              <a:t>If they persist, tell a trusted adult</a:t>
            </a:r>
          </a:p>
          <a:p>
            <a:pPr marL="0" indent="0">
              <a:buNone/>
            </a:pPr>
            <a:endParaRPr lang="en-US" dirty="0"/>
          </a:p>
          <a:p>
            <a:pPr lvl="0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194" name="Picture 2" descr="Teens use digital tablet, technology to cyber-bully a classmate. School.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438" y="1143000"/>
            <a:ext cx="3303462" cy="49911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861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Else Can You Do?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4495800" cy="49831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600" dirty="0">
                <a:solidFill>
                  <a:schemeClr val="accent6"/>
                </a:solidFill>
              </a:rPr>
              <a:t>Get help! Tell an adult</a:t>
            </a:r>
          </a:p>
          <a:p>
            <a:r>
              <a:rPr lang="en-US" sz="2400" dirty="0"/>
              <a:t>If it happens to you</a:t>
            </a:r>
          </a:p>
          <a:p>
            <a:r>
              <a:rPr lang="en-US" sz="2400" dirty="0"/>
              <a:t>If you observe it happening to someone else</a:t>
            </a:r>
          </a:p>
          <a:p>
            <a:r>
              <a:rPr lang="en-US" sz="2400" dirty="0"/>
              <a:t>If you suspect or hear about      it happening to someone else</a:t>
            </a:r>
          </a:p>
          <a:p>
            <a:endParaRPr lang="en-US" sz="1000" dirty="0"/>
          </a:p>
          <a:p>
            <a:pPr marL="0" indent="0">
              <a:buNone/>
            </a:pPr>
            <a:r>
              <a:rPr lang="en-US" sz="2600" dirty="0">
                <a:solidFill>
                  <a:schemeClr val="accent6"/>
                </a:solidFill>
              </a:rPr>
              <a:t>Intervene </a:t>
            </a:r>
          </a:p>
          <a:p>
            <a:r>
              <a:rPr lang="en-US" sz="2400" dirty="0"/>
              <a:t>When you feel comfortable doing so </a:t>
            </a:r>
          </a:p>
          <a:p>
            <a:endParaRPr lang="en-US" sz="1000" dirty="0"/>
          </a:p>
          <a:p>
            <a:pPr marL="0" indent="0">
              <a:buNone/>
            </a:pPr>
            <a:r>
              <a:rPr lang="en-US" sz="2600" dirty="0">
                <a:solidFill>
                  <a:schemeClr val="accent6"/>
                </a:solidFill>
              </a:rPr>
              <a:t>Do not participate or encourage any form of sexual bullying</a:t>
            </a:r>
          </a:p>
        </p:txBody>
      </p:sp>
      <p:pic>
        <p:nvPicPr>
          <p:cNvPr id="9218" name="Picture 2" descr="Happy teacher smiling in hallway of high school royalty-free stock phot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5"/>
          <a:stretch/>
        </p:blipFill>
        <p:spPr bwMode="auto">
          <a:xfrm>
            <a:off x="4815114" y="1219200"/>
            <a:ext cx="4024086" cy="352425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478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400"/>
            <a:ext cx="8229600" cy="792162"/>
          </a:xfrm>
        </p:spPr>
        <p:txBody>
          <a:bodyPr/>
          <a:lstStyle/>
          <a:p>
            <a:pPr algn="ctr"/>
            <a:r>
              <a:rPr lang="en-US" dirty="0"/>
              <a:t>Questions </a:t>
            </a:r>
            <a:r>
              <a:rPr lang="en-US" dirty="0">
                <a:solidFill>
                  <a:schemeClr val="accent6"/>
                </a:solidFill>
              </a:rPr>
              <a:t>and</a:t>
            </a:r>
            <a:r>
              <a:rPr lang="en-US" dirty="0"/>
              <a:t> Answers</a:t>
            </a:r>
          </a:p>
        </p:txBody>
      </p:sp>
      <p:pic>
        <p:nvPicPr>
          <p:cNvPr id="10242" name="Picture 2" descr="http://www.clipartbest.com/cliparts/RTG/8Mr/RTG8MrzTL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124200"/>
            <a:ext cx="1891211" cy="2364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clipartbest.com/cliparts/RTG/8Mr/RTG8MrzT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1" y="3124200"/>
            <a:ext cx="12192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clipartbest.com/cliparts/RTG/8Mr/RTG8MrzTL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170688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www.clipartbest.com/cliparts/RTG/8Mr/RTG8MrzTL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600450"/>
            <a:ext cx="17526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clipartbest.com/cliparts/RTG/8Mr/RTG8MrzTL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0"/>
            <a:ext cx="21336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clipartbest.com/cliparts/RTG/8Mr/RTG8MrzTL.png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410200"/>
            <a:ext cx="6096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clipartbest.com/cliparts/RTG/8Mr/RTG8MrzT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505200"/>
            <a:ext cx="12192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clipartbest.com/cliparts/RTG/8Mr/RTG8MrzTL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657" y="5029200"/>
            <a:ext cx="12192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www.clipartbest.com/cliparts/RTG/8Mr/RTG8MrzT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1" y="0"/>
            <a:ext cx="12192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www.clipartbest.com/cliparts/RTG/8Mr/RTG8MrzT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857" y="762000"/>
            <a:ext cx="12192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www.clipartbest.com/cliparts/RTG/8Mr/RTG8MrzT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95600"/>
            <a:ext cx="6096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www.clipartbest.com/cliparts/RTG/8Mr/RTG8MrzTL.png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1" y="5580742"/>
            <a:ext cx="6096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www.clipartbest.com/cliparts/RTG/8Mr/RTG8MrzT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199742"/>
            <a:ext cx="6096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clipartbest.com/cliparts/RTG/8Mr/RTG8MrzTL.png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28600"/>
            <a:ext cx="6096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www.clipartbest.com/cliparts/RTG/8Mr/RTG8MrzTL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1" y="1524000"/>
            <a:ext cx="6096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www.clipartbest.com/cliparts/RTG/8Mr/RTG8MrzT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066800"/>
            <a:ext cx="6096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402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04800"/>
            <a:ext cx="8534400" cy="632460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endParaRPr lang="en-US" sz="200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3800" dirty="0">
                <a:solidFill>
                  <a:schemeClr val="accent6"/>
                </a:solidFill>
              </a:rPr>
              <a:t>We are now a </a:t>
            </a:r>
            <a:r>
              <a:rPr lang="en-US" sz="3800" b="1" i="1" dirty="0">
                <a:solidFill>
                  <a:schemeClr val="accent5"/>
                </a:solidFill>
              </a:rPr>
              <a:t>Step Up. Step In. </a:t>
            </a:r>
            <a:r>
              <a:rPr lang="en-US" sz="3800" dirty="0">
                <a:solidFill>
                  <a:schemeClr val="accent6"/>
                </a:solidFill>
              </a:rPr>
              <a:t>School!</a:t>
            </a:r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0" y="2507931"/>
            <a:ext cx="8096475" cy="22618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943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the First Step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Sign the </a:t>
            </a:r>
            <a:r>
              <a:rPr lang="en-US" sz="2800" b="1" i="1" dirty="0">
                <a:solidFill>
                  <a:schemeClr val="accent5"/>
                </a:solidFill>
              </a:rPr>
              <a:t>Step Up. Step In. </a:t>
            </a:r>
            <a:r>
              <a:rPr lang="en-US" sz="2800" dirty="0"/>
              <a:t>pledge and commit to:</a:t>
            </a:r>
          </a:p>
          <a:p>
            <a:pPr lvl="1"/>
            <a:r>
              <a:rPr lang="en-US" sz="2400" dirty="0"/>
              <a:t>Stopping sexual bullying</a:t>
            </a:r>
          </a:p>
          <a:p>
            <a:pPr lvl="1"/>
            <a:r>
              <a:rPr lang="en-US" sz="2400" dirty="0"/>
              <a:t>Not encouraging or participating in sexual bullying</a:t>
            </a:r>
          </a:p>
          <a:p>
            <a:pPr lvl="1"/>
            <a:r>
              <a:rPr lang="en-US" sz="2400" dirty="0"/>
              <a:t>Helping others who are sexually bullied by intervening, telling a trusted adult or other ways</a:t>
            </a:r>
          </a:p>
          <a:p>
            <a:pPr lvl="1"/>
            <a:r>
              <a:rPr lang="en-US" sz="2400" dirty="0"/>
              <a:t>Always treating each other with respect</a:t>
            </a:r>
          </a:p>
          <a:p>
            <a:pPr lvl="1"/>
            <a:r>
              <a:rPr lang="en-US" sz="2400" dirty="0"/>
              <a:t>And understanding that your actions can and will have consequences</a:t>
            </a: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769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04800"/>
            <a:ext cx="8534400" cy="99060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endParaRPr lang="en-US" sz="1050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4400" dirty="0">
                <a:solidFill>
                  <a:schemeClr val="accent6"/>
                </a:solidFill>
              </a:rPr>
              <a:t>And we need </a:t>
            </a:r>
            <a:r>
              <a:rPr lang="en-US" sz="4400" b="1" dirty="0">
                <a:solidFill>
                  <a:schemeClr val="accent5"/>
                </a:solidFill>
              </a:rPr>
              <a:t>YOUR</a:t>
            </a:r>
            <a:r>
              <a:rPr lang="en-US" sz="4400" dirty="0">
                <a:solidFill>
                  <a:schemeClr val="accent6"/>
                </a:solidFill>
              </a:rPr>
              <a:t> help!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sz="1100" dirty="0"/>
          </a:p>
        </p:txBody>
      </p:sp>
      <p:pic>
        <p:nvPicPr>
          <p:cNvPr id="6" name="Picture 5" descr="Diverse Group of Teenagers - Isolated royalty-free stock photo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409700"/>
            <a:ext cx="4455928" cy="28956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9"/>
          <p:cNvSpPr/>
          <p:nvPr/>
        </p:nvSpPr>
        <p:spPr>
          <a:xfrm>
            <a:off x="1295400" y="4419600"/>
            <a:ext cx="6248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To create a better school culture</a:t>
            </a:r>
          </a:p>
          <a:p>
            <a:pPr algn="ctr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To treat each other more respectfully</a:t>
            </a:r>
          </a:p>
          <a:p>
            <a:pPr algn="ctr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To stop certain behaviors from happening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39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Raise Your Hands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153400" cy="5364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6"/>
                </a:solidFill>
              </a:rPr>
              <a:t>If you have ever been …</a:t>
            </a:r>
          </a:p>
          <a:p>
            <a:r>
              <a:rPr lang="en-US" sz="2800" dirty="0"/>
              <a:t>Picked on</a:t>
            </a:r>
          </a:p>
          <a:p>
            <a:r>
              <a:rPr lang="en-US" sz="2800" dirty="0"/>
              <a:t>Flirted with in a way that made you uncomfortable </a:t>
            </a:r>
          </a:p>
          <a:p>
            <a:r>
              <a:rPr lang="en-US" sz="2800" dirty="0"/>
              <a:t>The subject of a rumor</a:t>
            </a:r>
          </a:p>
          <a:p>
            <a:r>
              <a:rPr lang="en-US" sz="2800" dirty="0"/>
              <a:t>Teased or joked with in a way that didn’t seem funny </a:t>
            </a:r>
          </a:p>
          <a:p>
            <a:r>
              <a:rPr lang="en-US" sz="2800" dirty="0"/>
              <a:t>Bullied</a:t>
            </a:r>
          </a:p>
        </p:txBody>
      </p:sp>
      <p:pic>
        <p:nvPicPr>
          <p:cNvPr id="1026" name="Picture 2" descr="Children Raising Hands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3333749"/>
            <a:ext cx="5295900" cy="352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3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371600"/>
            <a:ext cx="82296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7200" dirty="0">
                <a:solidFill>
                  <a:schemeClr val="accent5"/>
                </a:solidFill>
              </a:rPr>
              <a:t>Who’s Surprised                  </a:t>
            </a:r>
            <a:r>
              <a:rPr lang="en-US" sz="3600" dirty="0">
                <a:solidFill>
                  <a:schemeClr val="accent5"/>
                </a:solidFill>
              </a:rPr>
              <a:t>by how many people raised their hands?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endParaRPr lang="en-US" sz="4000" dirty="0">
              <a:solidFill>
                <a:schemeClr val="accent5"/>
              </a:solidFill>
            </a:endParaRP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600" dirty="0"/>
              <a:t>That’s why we’re here today. 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600" dirty="0"/>
              <a:t>So that fewer hands will be raised 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600" dirty="0"/>
              <a:t>when we ask these questions.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766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Specific Kind of Bullying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" y="1030069"/>
            <a:ext cx="419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accent6"/>
                </a:solidFill>
              </a:rPr>
              <a:t>Stop </a:t>
            </a:r>
            <a:r>
              <a:rPr lang="en-US" sz="3600" b="1" dirty="0">
                <a:solidFill>
                  <a:schemeClr val="accent6"/>
                </a:solidFill>
              </a:rPr>
              <a:t>Sexual</a:t>
            </a:r>
            <a:r>
              <a:rPr lang="en-US" sz="3600" dirty="0">
                <a:solidFill>
                  <a:schemeClr val="accent6"/>
                </a:solidFill>
              </a:rPr>
              <a:t> Bullying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4724400" cy="3916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/>
              <a:t>Sexual words, acts, images, threats, or any other behavior in any manner that distress, harm, taunt, demean, humiliate, and/or embarrass a peer who does not welcome, encourage, or want to participate in the exchange.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 descr="Teen Problems royalty-free stock photo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8404" y="1066800"/>
            <a:ext cx="3243285" cy="487076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198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Sexual Bullying?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28600" y="1143000"/>
            <a:ext cx="4876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Sexual photos / sexting</a:t>
            </a:r>
          </a:p>
          <a:p>
            <a:r>
              <a:rPr lang="en-US" sz="2400" dirty="0"/>
              <a:t>Name calling </a:t>
            </a:r>
          </a:p>
          <a:p>
            <a:r>
              <a:rPr lang="en-US" sz="2400" dirty="0"/>
              <a:t>Teasing someone                                    for perceived sexuality</a:t>
            </a:r>
          </a:p>
          <a:p>
            <a:r>
              <a:rPr lang="en-US" sz="2400" dirty="0"/>
              <a:t>Spreading rumors</a:t>
            </a:r>
          </a:p>
          <a:p>
            <a:r>
              <a:rPr lang="en-US" sz="2400" dirty="0"/>
              <a:t>Sexual conversations</a:t>
            </a:r>
          </a:p>
          <a:p>
            <a:r>
              <a:rPr lang="en-US" sz="2400" dirty="0"/>
              <a:t>Suggestive comments</a:t>
            </a:r>
          </a:p>
          <a:p>
            <a:r>
              <a:rPr lang="en-US" sz="2400" dirty="0"/>
              <a:t>Groping/grabbing others</a:t>
            </a:r>
          </a:p>
          <a:p>
            <a:r>
              <a:rPr lang="en-US" sz="2400" dirty="0"/>
              <a:t>And more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pPr marL="0" indent="0" algn="r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83125" y="4675981"/>
            <a:ext cx="4495800" cy="2011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solidFill>
                <a:schemeClr val="tx1"/>
              </a:solidFill>
            </a:endParaRPr>
          </a:p>
          <a:p>
            <a:pPr marL="0" indent="0" algn="r">
              <a:buFont typeface="Arial" panose="020B0604020202020204" pitchFamily="34" charset="0"/>
              <a:buNone/>
            </a:pPr>
            <a:r>
              <a:rPr lang="en-US" dirty="0"/>
              <a:t> </a:t>
            </a:r>
          </a:p>
        </p:txBody>
      </p:sp>
      <p:pic>
        <p:nvPicPr>
          <p:cNvPr id="9" name="Picture 8" descr="P:\ACCOUNT SERVICE\GNESA\Phase II\Design Files\Stock Photos\Textin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206500"/>
            <a:ext cx="4235205" cy="27576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256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447800"/>
            <a:ext cx="82296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7200" dirty="0">
                <a:solidFill>
                  <a:schemeClr val="bg1"/>
                </a:solidFill>
              </a:rPr>
              <a:t>Stop</a:t>
            </a:r>
          </a:p>
        </p:txBody>
      </p:sp>
      <p:pic>
        <p:nvPicPr>
          <p:cNvPr id="6" name="Picture 5" descr="Teenagers using internet technology to cyber bully classmate. Girl. Sad. royalty-free stock photo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1143000"/>
            <a:ext cx="6743700" cy="44958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685800" y="358914"/>
            <a:ext cx="76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solidFill>
                  <a:schemeClr val="accent6"/>
                </a:solidFill>
              </a:rPr>
              <a:t>How Do We Stop Sexual Bullying?</a:t>
            </a:r>
          </a:p>
        </p:txBody>
      </p:sp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40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447800"/>
            <a:ext cx="82296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7200" dirty="0">
                <a:solidFill>
                  <a:schemeClr val="bg1"/>
                </a:solidFill>
              </a:rPr>
              <a:t>Stop</a:t>
            </a:r>
          </a:p>
        </p:txBody>
      </p:sp>
      <p:sp>
        <p:nvSpPr>
          <p:cNvPr id="7" name="Rectangle 6"/>
          <p:cNvSpPr/>
          <p:nvPr/>
        </p:nvSpPr>
        <p:spPr>
          <a:xfrm>
            <a:off x="685800" y="358914"/>
            <a:ext cx="76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solidFill>
                  <a:schemeClr val="accent6"/>
                </a:solidFill>
              </a:rPr>
              <a:t>How Do We Stop Sexual Bullying?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r>
              <a:rPr lang="en-US" sz="2400" dirty="0"/>
              <a:t>By knowing what sexual bullying is –                                         and by understanding it is </a:t>
            </a:r>
            <a:r>
              <a:rPr lang="en-US" sz="2400" dirty="0">
                <a:solidFill>
                  <a:schemeClr val="accent5"/>
                </a:solidFill>
              </a:rPr>
              <a:t>wrong</a:t>
            </a:r>
          </a:p>
          <a:p>
            <a:pPr lvl="1"/>
            <a:r>
              <a:rPr lang="en-US" sz="2400" dirty="0"/>
              <a:t>Sexual bullying is </a:t>
            </a:r>
            <a:r>
              <a:rPr lang="en-US" sz="2400" b="1" dirty="0"/>
              <a:t>not</a:t>
            </a:r>
            <a:r>
              <a:rPr lang="en-US" sz="2400" dirty="0"/>
              <a:t> funny</a:t>
            </a:r>
          </a:p>
          <a:p>
            <a:pPr lvl="1"/>
            <a:r>
              <a:rPr lang="en-US" sz="2400" dirty="0"/>
              <a:t>Sexual bullying is </a:t>
            </a:r>
            <a:r>
              <a:rPr lang="en-US" sz="2400" b="1" dirty="0"/>
              <a:t>not</a:t>
            </a:r>
            <a:r>
              <a:rPr lang="en-US" sz="2400" dirty="0"/>
              <a:t> teasing</a:t>
            </a:r>
          </a:p>
          <a:p>
            <a:pPr lvl="1"/>
            <a:r>
              <a:rPr lang="en-US" sz="2400" dirty="0"/>
              <a:t>Sexual bullying is </a:t>
            </a:r>
            <a:r>
              <a:rPr lang="en-US" sz="2400" b="1" dirty="0"/>
              <a:t>not</a:t>
            </a:r>
            <a:r>
              <a:rPr lang="en-US" sz="2400" dirty="0"/>
              <a:t> flirting</a:t>
            </a:r>
          </a:p>
          <a:p>
            <a:pPr lvl="1"/>
            <a:r>
              <a:rPr lang="en-US" sz="2400" dirty="0"/>
              <a:t>Sexual bullying is </a:t>
            </a:r>
            <a:r>
              <a:rPr lang="en-US" sz="2400" b="1" dirty="0"/>
              <a:t>not</a:t>
            </a:r>
            <a:r>
              <a:rPr lang="en-US" sz="2400" dirty="0"/>
              <a:t> a joke</a:t>
            </a:r>
          </a:p>
          <a:p>
            <a:endParaRPr lang="en-US" sz="800" dirty="0"/>
          </a:p>
          <a:p>
            <a:r>
              <a:rPr lang="en-US" sz="2400" dirty="0"/>
              <a:t>By not doing it, participating in it, or encouraging it </a:t>
            </a:r>
          </a:p>
          <a:p>
            <a:endParaRPr lang="en-US" sz="800" dirty="0"/>
          </a:p>
          <a:p>
            <a:r>
              <a:rPr lang="en-US" sz="2400" dirty="0"/>
              <a:t>By stopping it when we see others being sexually bullied –    and by knowing what to do when it happens to you</a:t>
            </a:r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5953636"/>
            <a:ext cx="2202794" cy="615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607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708</Words>
  <Application>Microsoft Macintosh PowerPoint</Application>
  <PresentationFormat>On-screen Show (4:3)</PresentationFormat>
  <Paragraphs>128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Raise Your Hands</vt:lpstr>
      <vt:lpstr>PowerPoint Presentation</vt:lpstr>
      <vt:lpstr>A Specific Kind of Bullying</vt:lpstr>
      <vt:lpstr>What is Sexual Bullying?</vt:lpstr>
      <vt:lpstr>PowerPoint Presentation</vt:lpstr>
      <vt:lpstr>PowerPoint Presentation</vt:lpstr>
      <vt:lpstr>PowerPoint Presentation</vt:lpstr>
      <vt:lpstr>Don’t</vt:lpstr>
      <vt:lpstr>Don’t</vt:lpstr>
      <vt:lpstr>Don’t</vt:lpstr>
      <vt:lpstr>Don’t</vt:lpstr>
      <vt:lpstr>Don’t</vt:lpstr>
      <vt:lpstr>Don’t</vt:lpstr>
      <vt:lpstr>Don’t</vt:lpstr>
      <vt:lpstr>What Else Can You Do?</vt:lpstr>
      <vt:lpstr>Questions and Answers</vt:lpstr>
      <vt:lpstr>Take the First Step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Fulton</dc:creator>
  <cp:lastModifiedBy>Nency Patel</cp:lastModifiedBy>
  <cp:revision>69</cp:revision>
  <cp:lastPrinted>2015-06-23T14:55:46Z</cp:lastPrinted>
  <dcterms:created xsi:type="dcterms:W3CDTF">2015-06-17T19:35:14Z</dcterms:created>
  <dcterms:modified xsi:type="dcterms:W3CDTF">2022-09-16T09:45:20Z</dcterms:modified>
</cp:coreProperties>
</file>