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57" r:id="rId4"/>
    <p:sldId id="258" r:id="rId5"/>
    <p:sldId id="260" r:id="rId6"/>
    <p:sldId id="261" r:id="rId7"/>
    <p:sldId id="271" r:id="rId8"/>
    <p:sldId id="265" r:id="rId9"/>
    <p:sldId id="279" r:id="rId10"/>
    <p:sldId id="268" r:id="rId11"/>
    <p:sldId id="275" r:id="rId12"/>
    <p:sldId id="277" r:id="rId13"/>
    <p:sldId id="276" r:id="rId14"/>
    <p:sldId id="264" r:id="rId15"/>
    <p:sldId id="272" r:id="rId16"/>
    <p:sldId id="278" r:id="rId17"/>
    <p:sldId id="280" r:id="rId18"/>
    <p:sldId id="267" r:id="rId19"/>
    <p:sldId id="270" r:id="rId20"/>
    <p:sldId id="282" r:id="rId21"/>
  </p:sldIdLst>
  <p:sldSz cx="9144000" cy="6858000" type="screen4x3"/>
  <p:notesSz cx="7005638" cy="9288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3"/>
  </p:normalViewPr>
  <p:slideViewPr>
    <p:cSldViewPr>
      <p:cViewPr varScale="1">
        <p:scale>
          <a:sx n="90" d="100"/>
          <a:sy n="90" d="100"/>
        </p:scale>
        <p:origin x="174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776" cy="46442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8241" y="0"/>
            <a:ext cx="3035776" cy="46442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832D1EB2-A913-436E-A254-38DF573EDADE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564" y="4412020"/>
            <a:ext cx="5604510" cy="4179808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2428"/>
            <a:ext cx="3035776" cy="46442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8241" y="8822428"/>
            <a:ext cx="3035776" cy="46442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4E49BB73-E996-4B0C-B65B-BF6848FA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9BB73-E996-4B0C-B65B-BF6848FA7A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9BB73-E996-4B0C-B65B-BF6848FA7A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4983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5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86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2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24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7230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7230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A7FAF3-5D35-43A7-B543-CB2904FDF85A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517174-D9D5-4759-94CB-CB79FDCD0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97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0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3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6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3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5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:\ACCOUNT SERVICE\GNESA\Phase II\Design Files\Stock Photos\Tablet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166185"/>
            <a:ext cx="5020064" cy="1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NESA Log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59500"/>
            <a:ext cx="1790700" cy="54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2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3716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200" dirty="0">
                <a:solidFill>
                  <a:schemeClr val="accent5"/>
                </a:solidFill>
              </a:rPr>
              <a:t>What Can </a:t>
            </a:r>
            <a:r>
              <a:rPr lang="en-US" sz="7200" b="1" u="sng" dirty="0">
                <a:solidFill>
                  <a:schemeClr val="accent5"/>
                </a:solidFill>
              </a:rPr>
              <a:t>You</a:t>
            </a:r>
            <a:r>
              <a:rPr lang="en-US" sz="7200" dirty="0">
                <a:solidFill>
                  <a:schemeClr val="accent5"/>
                </a:solidFill>
              </a:rPr>
              <a:t> Do? </a:t>
            </a:r>
            <a:endParaRPr lang="en-US" sz="3600" dirty="0">
              <a:solidFill>
                <a:schemeClr val="accent5"/>
              </a:solidFill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6"/>
                </a:solidFill>
              </a:rPr>
              <a:t>The Do’s and Don’ts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4419600" cy="4572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Do not sext – including taking, sending, forwarding or posting any sexual photos of yourself or others.</a:t>
            </a:r>
          </a:p>
          <a:p>
            <a:pPr marL="0" lvl="0" indent="0">
              <a:buNone/>
            </a:pPr>
            <a:endParaRPr lang="en-US" sz="1800" b="1" dirty="0"/>
          </a:p>
          <a:p>
            <a:pPr marL="0" lvl="0" indent="0">
              <a:buNone/>
            </a:pPr>
            <a:r>
              <a:rPr lang="en-US" sz="2800" dirty="0">
                <a:solidFill>
                  <a:schemeClr val="accent5"/>
                </a:solidFill>
              </a:rPr>
              <a:t>What if it’s sent to me?</a:t>
            </a:r>
          </a:p>
          <a:p>
            <a:pPr lvl="0"/>
            <a:r>
              <a:rPr lang="en-US" sz="2400" dirty="0"/>
              <a:t>Don’t send, forward, or post any sexually explicit photos   you receive</a:t>
            </a:r>
          </a:p>
          <a:p>
            <a:pPr lvl="0"/>
            <a:r>
              <a:rPr lang="en-US" sz="2400" dirty="0"/>
              <a:t>Tell a trusted adult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Beautiful teen girl addicted to the smart phone royalty-free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295650" cy="495238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2F9FB-03AB-374A-9877-FA2C2ABB2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354" y="914401"/>
            <a:ext cx="345027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Do not use social media or mobile apps     to write sexual, derogatory, nasty, mean, untrue or any kind of negative message about anyone else.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86200" y="2743200"/>
            <a:ext cx="50292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accent5"/>
                </a:solidFill>
              </a:rPr>
              <a:t>What if it’s happening to me?</a:t>
            </a:r>
          </a:p>
          <a:p>
            <a:r>
              <a:rPr lang="en-US" sz="2400" dirty="0"/>
              <a:t>Do not be embarrassed! </a:t>
            </a:r>
          </a:p>
          <a:p>
            <a:r>
              <a:rPr lang="en-US" sz="2400" dirty="0"/>
              <a:t>Immediately take what you see to a trusted adult –                                           do not try to handle it alone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041E5-FA19-B640-B5D5-D8FC1C0B2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4167"/>
          <a:stretch/>
        </p:blipFill>
        <p:spPr>
          <a:xfrm>
            <a:off x="485775" y="2286000"/>
            <a:ext cx="3134980" cy="35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467600" cy="13716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Do not call anyone names or derogatory terms –        do not or try to shame them based on rumors, perceived sexuality, or for any other reason.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r="17489"/>
          <a:stretch/>
        </p:blipFill>
        <p:spPr bwMode="auto">
          <a:xfrm>
            <a:off x="457200" y="2438400"/>
            <a:ext cx="3359878" cy="33946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43400" y="2447925"/>
            <a:ext cx="4038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accent5"/>
                </a:solidFill>
              </a:rPr>
              <a:t>What if it happens to me?</a:t>
            </a:r>
          </a:p>
          <a:p>
            <a:r>
              <a:rPr lang="en-US" sz="2400" dirty="0"/>
              <a:t>Tell them to stop</a:t>
            </a:r>
          </a:p>
          <a:p>
            <a:r>
              <a:rPr lang="en-US" sz="2400" dirty="0"/>
              <a:t>Tell a trusted adult                if it continues</a:t>
            </a:r>
            <a:endParaRPr lang="en-US" sz="28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6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:\ACCOUNT SERVICE\GNESA\Phase II\Design Files\Stock Photos\Secret Rumo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 b="3503"/>
          <a:stretch/>
        </p:blipFill>
        <p:spPr bwMode="auto">
          <a:xfrm>
            <a:off x="3009900" y="2273813"/>
            <a:ext cx="6134100" cy="4584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24" y="990600"/>
            <a:ext cx="7095876" cy="1283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6"/>
                </a:solidFill>
              </a:rPr>
              <a:t>Do not spread sexual rumors               about anyone.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514600"/>
            <a:ext cx="44958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5"/>
                </a:solidFill>
              </a:rPr>
              <a:t>Let the rumor stop with you.</a:t>
            </a:r>
          </a:p>
          <a:p>
            <a:r>
              <a:rPr lang="en-US" sz="2400" dirty="0"/>
              <a:t>Ask for help! Tell a trusted                              adult if a rumor is being                               spread about you                                                  or a classmate.</a:t>
            </a:r>
            <a:endParaRPr lang="en-US" sz="28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2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57800" cy="495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Do not flirt with anyone forcefully and in a way that seems to make them uncomfortable.</a:t>
            </a:r>
          </a:p>
          <a:p>
            <a:pPr marL="0" lvl="0" indent="0">
              <a:buNone/>
            </a:pPr>
            <a:endParaRPr lang="en-US" sz="1600" dirty="0"/>
          </a:p>
          <a:p>
            <a:pPr marL="0" lvl="0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What if it happens to me?</a:t>
            </a:r>
          </a:p>
          <a:p>
            <a:r>
              <a:rPr lang="en-US" sz="2400" dirty="0"/>
              <a:t>Tell the other person to stop and leave you alone</a:t>
            </a:r>
          </a:p>
          <a:p>
            <a:r>
              <a:rPr lang="en-US" sz="2400" dirty="0"/>
              <a:t>If they persist, tell a trusted adult</a:t>
            </a:r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400" y="1225015"/>
            <a:ext cx="3280986" cy="47889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4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57800" cy="495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Do not touch or grope anyone – keep your hands to yourself.</a:t>
            </a:r>
          </a:p>
          <a:p>
            <a:pPr marL="0" lvl="0" indent="0">
              <a:buNone/>
            </a:pPr>
            <a:endParaRPr lang="en-US" sz="1600" dirty="0"/>
          </a:p>
          <a:p>
            <a:pPr marL="0" lvl="0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What if it happens to me?</a:t>
            </a:r>
          </a:p>
          <a:p>
            <a:r>
              <a:rPr lang="en-US" sz="2400" dirty="0"/>
              <a:t>Step away</a:t>
            </a:r>
          </a:p>
          <a:p>
            <a:r>
              <a:rPr lang="en-US" sz="2400" dirty="0"/>
              <a:t>Tell the other person to stop and           to leave you alone</a:t>
            </a:r>
          </a:p>
          <a:p>
            <a:r>
              <a:rPr lang="en-US" sz="2400" dirty="0"/>
              <a:t>If they persist, tell a trusted adult</a:t>
            </a:r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4475" y="1155681"/>
            <a:ext cx="3286125" cy="492918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7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57800" cy="495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Do not make sexually suggestive comments to anyone.</a:t>
            </a:r>
          </a:p>
          <a:p>
            <a:pPr marL="0" lvl="0" indent="0">
              <a:buNone/>
            </a:pPr>
            <a:endParaRPr lang="en-US" sz="1600" dirty="0"/>
          </a:p>
          <a:p>
            <a:pPr marL="0" lvl="0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What if it happens to me?</a:t>
            </a:r>
          </a:p>
          <a:p>
            <a:r>
              <a:rPr lang="en-US" sz="2400" dirty="0"/>
              <a:t>Walk away</a:t>
            </a:r>
          </a:p>
          <a:p>
            <a:r>
              <a:rPr lang="en-US" sz="2400" dirty="0"/>
              <a:t>Tell the other person to stop and           to leave you alone</a:t>
            </a:r>
          </a:p>
          <a:p>
            <a:r>
              <a:rPr lang="en-US" sz="2400" dirty="0"/>
              <a:t>If they persist, tell a trusted adult</a:t>
            </a:r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2C03D-FDC6-5947-ADAF-A9DB65006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24166"/>
          <a:stretch/>
        </p:blipFill>
        <p:spPr>
          <a:xfrm>
            <a:off x="5562600" y="1143000"/>
            <a:ext cx="3284474" cy="36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495800" cy="4983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accent6"/>
                </a:solidFill>
              </a:rPr>
              <a:t>Get help! Tell an adult</a:t>
            </a:r>
          </a:p>
          <a:p>
            <a:r>
              <a:rPr lang="en-US" sz="2400" dirty="0"/>
              <a:t>If it happens to you</a:t>
            </a:r>
          </a:p>
          <a:p>
            <a:r>
              <a:rPr lang="en-US" sz="2400" dirty="0"/>
              <a:t>If you observe it happening to someone else</a:t>
            </a:r>
          </a:p>
          <a:p>
            <a:r>
              <a:rPr lang="en-US" sz="2400" dirty="0"/>
              <a:t>If you suspect or hear about      it happening to someone else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sz="2600" dirty="0">
                <a:solidFill>
                  <a:schemeClr val="accent6"/>
                </a:solidFill>
              </a:rPr>
              <a:t>Intervene </a:t>
            </a:r>
          </a:p>
          <a:p>
            <a:r>
              <a:rPr lang="en-US" sz="2400" dirty="0"/>
              <a:t>When you feel comfortable doing so 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sz="2600" dirty="0">
                <a:solidFill>
                  <a:schemeClr val="accent6"/>
                </a:solidFill>
              </a:rPr>
              <a:t>Do not participate or encourage any form of sexual bullying</a:t>
            </a:r>
          </a:p>
        </p:txBody>
      </p:sp>
      <p:pic>
        <p:nvPicPr>
          <p:cNvPr id="9218" name="Picture 2" descr="Happy teacher smiling in hallway of high school royalty-free stock 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5"/>
          <a:stretch/>
        </p:blipFill>
        <p:spPr bwMode="auto">
          <a:xfrm>
            <a:off x="4815114" y="1219200"/>
            <a:ext cx="4024086" cy="352425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FC1EC-2AF9-8E4F-9325-77AAEF6BB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12738"/>
          <a:stretch/>
        </p:blipFill>
        <p:spPr>
          <a:xfrm>
            <a:off x="4797805" y="1200150"/>
            <a:ext cx="4136645" cy="3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792162"/>
          </a:xfrm>
        </p:spPr>
        <p:txBody>
          <a:bodyPr/>
          <a:lstStyle/>
          <a:p>
            <a:pPr algn="ctr"/>
            <a:r>
              <a:rPr lang="en-US" dirty="0"/>
              <a:t>Questions </a:t>
            </a:r>
            <a:r>
              <a:rPr lang="en-US" dirty="0">
                <a:solidFill>
                  <a:schemeClr val="accent6"/>
                </a:solidFill>
              </a:rPr>
              <a:t>and</a:t>
            </a:r>
            <a:r>
              <a:rPr lang="en-US" dirty="0"/>
              <a:t> Answers</a:t>
            </a:r>
          </a:p>
        </p:txBody>
      </p:sp>
      <p:pic>
        <p:nvPicPr>
          <p:cNvPr id="10242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1891211" cy="23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124200"/>
            <a:ext cx="121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70688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00450"/>
            <a:ext cx="17526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13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10200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05200"/>
            <a:ext cx="121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57" y="5029200"/>
            <a:ext cx="121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0"/>
            <a:ext cx="121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7" y="762000"/>
            <a:ext cx="1219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5580742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99742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524000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clipartbest.com/cliparts/RTG/8Mr/RTG8Mrz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0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534400" cy="63246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3800" dirty="0">
                <a:solidFill>
                  <a:schemeClr val="accent6"/>
                </a:solidFill>
              </a:rPr>
              <a:t>We are now a </a:t>
            </a:r>
            <a:r>
              <a:rPr lang="en-US" sz="3800" b="1" i="1" dirty="0">
                <a:solidFill>
                  <a:schemeClr val="accent5"/>
                </a:solidFill>
              </a:rPr>
              <a:t>Step Up. Step In. </a:t>
            </a:r>
            <a:r>
              <a:rPr lang="en-US" sz="3800" dirty="0">
                <a:solidFill>
                  <a:schemeClr val="accent6"/>
                </a:solidFill>
              </a:rPr>
              <a:t>School!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2507931"/>
            <a:ext cx="8096475" cy="2261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4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the First Step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Sign the </a:t>
            </a:r>
            <a:r>
              <a:rPr lang="en-US" sz="2800" b="1" i="1" dirty="0">
                <a:solidFill>
                  <a:schemeClr val="accent5"/>
                </a:solidFill>
              </a:rPr>
              <a:t>Step Up. Step In. </a:t>
            </a:r>
            <a:r>
              <a:rPr lang="en-US" sz="2800" dirty="0"/>
              <a:t>pledge and commit to:</a:t>
            </a:r>
          </a:p>
          <a:p>
            <a:pPr lvl="1"/>
            <a:r>
              <a:rPr lang="en-US" sz="2400" dirty="0"/>
              <a:t>Stopping sexual bullying</a:t>
            </a:r>
          </a:p>
          <a:p>
            <a:pPr lvl="1"/>
            <a:r>
              <a:rPr lang="en-US" sz="2400" dirty="0"/>
              <a:t>Not encouraging or participating in sexual bullying</a:t>
            </a:r>
          </a:p>
          <a:p>
            <a:pPr lvl="1"/>
            <a:r>
              <a:rPr lang="en-US" sz="2400" dirty="0"/>
              <a:t>Helping others who are sexually bullied by intervening, telling a trusted adult or other ways</a:t>
            </a:r>
          </a:p>
          <a:p>
            <a:pPr lvl="1"/>
            <a:r>
              <a:rPr lang="en-US" sz="2400" dirty="0"/>
              <a:t>Always treating each other with respect</a:t>
            </a:r>
          </a:p>
          <a:p>
            <a:pPr lvl="1"/>
            <a:r>
              <a:rPr lang="en-US" sz="2400" dirty="0"/>
              <a:t>And understanding that your actions can and will have consequences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534400" cy="9906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05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6"/>
                </a:solidFill>
              </a:rPr>
              <a:t>And we need </a:t>
            </a:r>
            <a:r>
              <a:rPr lang="en-US" sz="4400" b="1" dirty="0">
                <a:solidFill>
                  <a:schemeClr val="accent5"/>
                </a:solidFill>
              </a:rPr>
              <a:t>YOUR</a:t>
            </a:r>
            <a:r>
              <a:rPr lang="en-US" sz="4400" dirty="0">
                <a:solidFill>
                  <a:schemeClr val="accent6"/>
                </a:solidFill>
              </a:rPr>
              <a:t> help!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100" dirty="0"/>
          </a:p>
        </p:txBody>
      </p:sp>
      <p:pic>
        <p:nvPicPr>
          <p:cNvPr id="6" name="Picture 5" descr="Diverse Group of Teenagers - Isolated royalty-free stock phot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09700"/>
            <a:ext cx="4455928" cy="2895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95400" y="44196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create a better school culture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treat each other more respectfully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stop certain behaviors from happening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9226D-4C18-4F4E-B257-3AEE75C91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398" y="1373240"/>
            <a:ext cx="4533002" cy="30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Your Hands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1534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If you have ever been …</a:t>
            </a:r>
          </a:p>
          <a:p>
            <a:r>
              <a:rPr lang="en-US" sz="2800" dirty="0"/>
              <a:t>Picked on</a:t>
            </a:r>
          </a:p>
          <a:p>
            <a:r>
              <a:rPr lang="en-US" sz="2800" dirty="0"/>
              <a:t>Flirted with in a way that made you uncomfortable </a:t>
            </a:r>
          </a:p>
          <a:p>
            <a:r>
              <a:rPr lang="en-US" sz="2800" dirty="0"/>
              <a:t>The subject of a rumor</a:t>
            </a:r>
          </a:p>
          <a:p>
            <a:r>
              <a:rPr lang="en-US" sz="2800" dirty="0"/>
              <a:t>Teased or joked with in a way that didn’t seem funny </a:t>
            </a:r>
          </a:p>
          <a:p>
            <a:r>
              <a:rPr lang="en-US" sz="2800" dirty="0"/>
              <a:t>Bullied</a:t>
            </a:r>
          </a:p>
        </p:txBody>
      </p:sp>
      <p:pic>
        <p:nvPicPr>
          <p:cNvPr id="1026" name="Picture 2" descr="Children Raising Hands royalty-free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14064"/>
            <a:ext cx="4724400" cy="31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4F895-2136-894E-978A-5125D3D46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400" y="3714064"/>
            <a:ext cx="6273473" cy="315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3716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200" dirty="0">
                <a:solidFill>
                  <a:schemeClr val="accent5"/>
                </a:solidFill>
              </a:rPr>
              <a:t>Who’s Surprised                  </a:t>
            </a:r>
            <a:r>
              <a:rPr lang="en-US" sz="3600" dirty="0">
                <a:solidFill>
                  <a:schemeClr val="accent5"/>
                </a:solidFill>
              </a:rPr>
              <a:t>by how many people raised their hands?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That’s why we’re here today.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So that fewer hands will be raised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/>
              <a:t>when we ask these questions.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Specific Kind of Bullying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1030069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Stop </a:t>
            </a:r>
            <a:r>
              <a:rPr lang="en-US" sz="3600" b="1" dirty="0">
                <a:solidFill>
                  <a:schemeClr val="accent6"/>
                </a:solidFill>
              </a:rPr>
              <a:t>Sexual</a:t>
            </a:r>
            <a:r>
              <a:rPr lang="en-US" sz="3600" dirty="0">
                <a:solidFill>
                  <a:schemeClr val="accent6"/>
                </a:solidFill>
              </a:rPr>
              <a:t> Bullying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4724400" cy="391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Sexual words, acts, images, threats, or any other behavior in any manner that distress, harm, taunt, demean, humiliate, and/or embarrass a peer who does not welcome, encourage, or want to participate in the exchange.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1B76B-DC92-954A-8C71-FC71A387A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0" t="-401" r="18332" b="429"/>
          <a:stretch/>
        </p:blipFill>
        <p:spPr>
          <a:xfrm>
            <a:off x="5267571" y="998319"/>
            <a:ext cx="3419229" cy="50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Sexual Bullying?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1430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Sexual photos / sexting</a:t>
            </a:r>
          </a:p>
          <a:p>
            <a:r>
              <a:rPr lang="en-US" sz="2400" dirty="0"/>
              <a:t>Name calling </a:t>
            </a:r>
          </a:p>
          <a:p>
            <a:r>
              <a:rPr lang="en-US" sz="2400" dirty="0"/>
              <a:t>Teasing someone                                    for perceived sexuality</a:t>
            </a:r>
          </a:p>
          <a:p>
            <a:r>
              <a:rPr lang="en-US" sz="2400" dirty="0"/>
              <a:t>Spreading rumors</a:t>
            </a:r>
          </a:p>
          <a:p>
            <a:r>
              <a:rPr lang="en-US" sz="2400" dirty="0"/>
              <a:t>Sexual conversations</a:t>
            </a:r>
          </a:p>
          <a:p>
            <a:r>
              <a:rPr lang="en-US" sz="2400" dirty="0"/>
              <a:t>Suggestive comments</a:t>
            </a:r>
          </a:p>
          <a:p>
            <a:r>
              <a:rPr lang="en-US" sz="2400" dirty="0"/>
              <a:t>Groping/grabbing others</a:t>
            </a:r>
          </a:p>
          <a:p>
            <a:r>
              <a:rPr lang="en-US" sz="2400" dirty="0"/>
              <a:t>And more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83125" y="4675981"/>
            <a:ext cx="4495800" cy="2011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 descr="P:\ACCOUNT SERVICE\GNESA\Phase II\Design Files\Stock Photos\Textin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06500"/>
            <a:ext cx="4235205" cy="27576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5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478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200" dirty="0">
                <a:solidFill>
                  <a:schemeClr val="bg1"/>
                </a:solidFill>
              </a:rPr>
              <a:t>Stop</a:t>
            </a:r>
          </a:p>
        </p:txBody>
      </p:sp>
      <p:pic>
        <p:nvPicPr>
          <p:cNvPr id="6" name="Picture 5" descr="Teenagers using internet technology to cyber bully classmate. Girl. Sad. royalty-free stock pho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43000"/>
            <a:ext cx="6743700" cy="44958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85800" y="358914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</a:rPr>
              <a:t>How Do We Stop Sexual Bullying?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F79786-E8F7-084C-B094-97427CC4F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013" y="1095375"/>
            <a:ext cx="6979386" cy="46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478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200" dirty="0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358914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</a:rPr>
              <a:t>How Do We Stop Sexual Bullying?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sz="2400" dirty="0"/>
              <a:t>By knowing what sexual bullying is –                                         and by understanding it is </a:t>
            </a:r>
            <a:r>
              <a:rPr lang="en-US" sz="2400" dirty="0">
                <a:solidFill>
                  <a:schemeClr val="accent5"/>
                </a:solidFill>
              </a:rPr>
              <a:t>wrong</a:t>
            </a:r>
          </a:p>
          <a:p>
            <a:pPr lvl="1"/>
            <a:r>
              <a:rPr lang="en-US" sz="2400" dirty="0"/>
              <a:t>Sexual bullying is </a:t>
            </a:r>
            <a:r>
              <a:rPr lang="en-US" sz="2400" b="1" dirty="0"/>
              <a:t>not</a:t>
            </a:r>
            <a:r>
              <a:rPr lang="en-US" sz="2400" dirty="0"/>
              <a:t> funny</a:t>
            </a:r>
          </a:p>
          <a:p>
            <a:pPr lvl="1"/>
            <a:r>
              <a:rPr lang="en-US" sz="2400" dirty="0"/>
              <a:t>Sexual bullying is </a:t>
            </a:r>
            <a:r>
              <a:rPr lang="en-US" sz="2400" b="1" dirty="0"/>
              <a:t>not</a:t>
            </a:r>
            <a:r>
              <a:rPr lang="en-US" sz="2400" dirty="0"/>
              <a:t> teasing</a:t>
            </a:r>
          </a:p>
          <a:p>
            <a:pPr lvl="1"/>
            <a:r>
              <a:rPr lang="en-US" sz="2400" dirty="0"/>
              <a:t>Sexual bullying is </a:t>
            </a:r>
            <a:r>
              <a:rPr lang="en-US" sz="2400" b="1" dirty="0"/>
              <a:t>not</a:t>
            </a:r>
            <a:r>
              <a:rPr lang="en-US" sz="2400" dirty="0"/>
              <a:t> flirting</a:t>
            </a:r>
          </a:p>
          <a:p>
            <a:pPr lvl="1"/>
            <a:r>
              <a:rPr lang="en-US" sz="2400" dirty="0"/>
              <a:t>Sexual bullying is </a:t>
            </a:r>
            <a:r>
              <a:rPr lang="en-US" sz="2400" b="1" dirty="0"/>
              <a:t>not</a:t>
            </a:r>
            <a:r>
              <a:rPr lang="en-US" sz="2400" dirty="0"/>
              <a:t> a joke</a:t>
            </a:r>
          </a:p>
          <a:p>
            <a:endParaRPr lang="en-US" sz="800" dirty="0"/>
          </a:p>
          <a:p>
            <a:r>
              <a:rPr lang="en-US" sz="2400" dirty="0"/>
              <a:t>By not doing it, participating in it, or encouraging it </a:t>
            </a:r>
          </a:p>
          <a:p>
            <a:endParaRPr lang="en-US" sz="800" dirty="0"/>
          </a:p>
          <a:p>
            <a:r>
              <a:rPr lang="en-US" sz="2400" dirty="0"/>
              <a:t>By stopping it when we see others being sexually bullied –    and by knowing what to do when it happens to you</a:t>
            </a: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5953636"/>
            <a:ext cx="2202794" cy="61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07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708</Words>
  <Application>Microsoft Macintosh PowerPoint</Application>
  <PresentationFormat>On-screen Show (4:3)</PresentationFormat>
  <Paragraphs>125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Raise Your Hands</vt:lpstr>
      <vt:lpstr>PowerPoint Presentation</vt:lpstr>
      <vt:lpstr>A Specific Kind of Bullying</vt:lpstr>
      <vt:lpstr>What is Sexual Bullying?</vt:lpstr>
      <vt:lpstr>PowerPoint Presentation</vt:lpstr>
      <vt:lpstr>PowerPoint Presentation</vt:lpstr>
      <vt:lpstr>PowerPoint Presentation</vt:lpstr>
      <vt:lpstr>Don’t</vt:lpstr>
      <vt:lpstr>Don’t</vt:lpstr>
      <vt:lpstr>Don’t</vt:lpstr>
      <vt:lpstr>Don’t</vt:lpstr>
      <vt:lpstr>Don’t</vt:lpstr>
      <vt:lpstr>Don’t</vt:lpstr>
      <vt:lpstr>Don’t</vt:lpstr>
      <vt:lpstr>What Else Can You Do?</vt:lpstr>
      <vt:lpstr>Questions and Answers</vt:lpstr>
      <vt:lpstr>Take the First Step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Fulton</dc:creator>
  <cp:lastModifiedBy>Nency Patel</cp:lastModifiedBy>
  <cp:revision>73</cp:revision>
  <cp:lastPrinted>2015-06-23T14:55:46Z</cp:lastPrinted>
  <dcterms:created xsi:type="dcterms:W3CDTF">2015-06-17T19:35:14Z</dcterms:created>
  <dcterms:modified xsi:type="dcterms:W3CDTF">2022-12-12T07:07:37Z</dcterms:modified>
</cp:coreProperties>
</file>